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99" r:id="rId2"/>
    <p:sldId id="278" r:id="rId3"/>
    <p:sldId id="296" r:id="rId4"/>
    <p:sldId id="297" r:id="rId5"/>
    <p:sldId id="276" r:id="rId6"/>
    <p:sldId id="277" r:id="rId7"/>
    <p:sldId id="275" r:id="rId8"/>
    <p:sldId id="279" r:id="rId9"/>
    <p:sldId id="265" r:id="rId10"/>
    <p:sldId id="291" r:id="rId11"/>
    <p:sldId id="293" r:id="rId12"/>
    <p:sldId id="280" r:id="rId13"/>
    <p:sldId id="271" r:id="rId14"/>
    <p:sldId id="282" r:id="rId15"/>
    <p:sldId id="284" r:id="rId16"/>
    <p:sldId id="281" r:id="rId17"/>
    <p:sldId id="287" r:id="rId18"/>
    <p:sldId id="288" r:id="rId19"/>
    <p:sldId id="286" r:id="rId20"/>
    <p:sldId id="285" r:id="rId21"/>
    <p:sldId id="283" r:id="rId22"/>
    <p:sldId id="289" r:id="rId23"/>
    <p:sldId id="290" r:id="rId24"/>
    <p:sldId id="267" r:id="rId25"/>
    <p:sldId id="266" r:id="rId26"/>
    <p:sldId id="292" r:id="rId27"/>
    <p:sldId id="298" r:id="rId28"/>
    <p:sldId id="295" r:id="rId29"/>
    <p:sldId id="294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smtClean="0"/>
            </a:lvl1pPr>
          </a:lstStyle>
          <a:p>
            <a:pPr>
              <a:defRPr/>
            </a:pPr>
            <a:fld id="{3E13410C-82E2-4DA6-A1C6-D9D374C160AC}" type="datetimeFigureOut">
              <a:rPr lang="en-US"/>
              <a:pPr>
                <a:defRPr/>
              </a:pPr>
              <a:t>1/14/2009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5CEAED4C-64D1-4EE1-82FB-59AF7DA5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0FDB4-BEF6-487B-B0A5-2650BD10D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29C0F-BD5C-44FC-8EE2-CB4843417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0540B-53F3-4F67-A6C0-0A7FD35EB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02385-43CC-4206-9B1D-3EAE66211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6A2D-BF50-4463-B931-96818137F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D085-3DB7-4710-AD9E-E3AA02593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CECD4-1BC6-43A7-ADF8-1A2AD99D1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199F-CE9B-4D53-94BA-63D0A4C9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3078A-507F-426B-B36D-72E8F99B5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92B8-9D40-4B78-B5B8-4220596C4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0A381-233A-459A-A9D1-4ABE76691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C0F4-EC09-4DBA-8650-9C53E8B5A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BF7AA8-575A-46EF-A7CB-319581986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Bio&amp; 242, Human A&amp;P 2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1/Lecture 5</a:t>
            </a:r>
          </a:p>
        </p:txBody>
      </p:sp>
      <p:pic>
        <p:nvPicPr>
          <p:cNvPr id="2051" name="Picture 3" descr="C:\Documents and Settings\GaryB\Local Settings\Temporary Internet Files\Content.IE5\50UJL7BH\MCj041361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438400"/>
            <a:ext cx="327183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Summary of Glucose Metabolism</a:t>
            </a:r>
          </a:p>
        </p:txBody>
      </p:sp>
      <p:pic>
        <p:nvPicPr>
          <p:cNvPr id="11267" name="Picture 4" descr="E:\MEDIA\1777\177721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942975"/>
            <a:ext cx="6477000" cy="5915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Summary of Gluconeogenesis</a:t>
            </a:r>
          </a:p>
        </p:txBody>
      </p:sp>
      <p:pic>
        <p:nvPicPr>
          <p:cNvPr id="12291" name="Picture 4" descr="E:\MEDIA\1777\177716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52600"/>
            <a:ext cx="8458200" cy="4268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ATP production from Carbohydrates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486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u="sng" smtClean="0"/>
              <a:t>Glycolysis</a:t>
            </a:r>
            <a:r>
              <a:rPr lang="en-US" b="1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Substrates required:  Glucose, 2 ATP, 4 ADP,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and 2 NAD+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Intermediate Reactants: </a:t>
            </a:r>
            <a:r>
              <a:rPr lang="en-US" sz="2800" b="1" smtClean="0">
                <a:cs typeface="Times New Roman" pitchFamily="18" charset="0"/>
              </a:rPr>
              <a:t>Glucose-6-phosphate, Fructose-1,6 bisphosphate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Products:	2 molecules of Pyruvic Acid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			2 ATP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			2 NADH</a:t>
            </a: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25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33475"/>
            <a:ext cx="76295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Overview of Cellular Respiration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ATP production from Carbohydrates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u="sng" smtClean="0"/>
              <a:t>Formation of Acetyl-CoA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Substrates required:   	2 Pyruvic Acid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					2 NAD+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					2 Coenzyme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Products:			2 Acetyl-CoA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					2 NADH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					2 CO2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			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G25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33475"/>
            <a:ext cx="76295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Overview of Cellular Respiration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ATP production from Carbohydrates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u="sng" smtClean="0"/>
              <a:t>Kreb’s cycle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Substrates required:	2 Oxaloacetic Acid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			2 Acetyl-CoA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			6 NAD+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			2 FAD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			2 GDP</a:t>
            </a:r>
          </a:p>
          <a:p>
            <a:pPr eaLnBrk="1" hangingPunct="1">
              <a:buFontTx/>
              <a:buNone/>
            </a:pPr>
            <a:r>
              <a:rPr lang="en-US" b="1" smtClean="0"/>
              <a:t>Intermediate Reactants:	Citric Acid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ATP production from Carbohydrates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u="sng" smtClean="0"/>
              <a:t>Kreb’s cycle</a:t>
            </a:r>
          </a:p>
          <a:p>
            <a:pPr algn="ctr" eaLnBrk="1" hangingPunct="1">
              <a:buFontTx/>
              <a:buNone/>
            </a:pPr>
            <a:endParaRPr lang="en-US" b="1" u="sng" smtClean="0"/>
          </a:p>
          <a:p>
            <a:pPr eaLnBrk="1" hangingPunct="1">
              <a:buFontTx/>
              <a:buNone/>
            </a:pPr>
            <a:r>
              <a:rPr lang="en-US" b="1" smtClean="0"/>
              <a:t>Products:		2 Oxaloacetic Acid</a:t>
            </a:r>
          </a:p>
          <a:p>
            <a:pPr eaLnBrk="1" hangingPunct="1">
              <a:buFontTx/>
              <a:buNone/>
            </a:pPr>
            <a:r>
              <a:rPr lang="en-US" b="1" smtClean="0"/>
              <a:t>				6 NADH</a:t>
            </a:r>
          </a:p>
          <a:p>
            <a:pPr eaLnBrk="1" hangingPunct="1">
              <a:buFontTx/>
              <a:buNone/>
            </a:pPr>
            <a:r>
              <a:rPr lang="en-US" b="1" smtClean="0"/>
              <a:t>				2 FADH2</a:t>
            </a:r>
          </a:p>
          <a:p>
            <a:pPr eaLnBrk="1" hangingPunct="1">
              <a:buFontTx/>
              <a:buNone/>
            </a:pPr>
            <a:r>
              <a:rPr lang="en-US" b="1" smtClean="0"/>
              <a:t>				2 GTP</a:t>
            </a:r>
          </a:p>
          <a:p>
            <a:pPr eaLnBrk="1" hangingPunct="1">
              <a:buFontTx/>
              <a:buNone/>
            </a:pPr>
            <a:r>
              <a:rPr lang="en-US" b="1" smtClean="0"/>
              <a:t>				4 CO2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Overview of the Kreb’s Cycle</a:t>
            </a:r>
          </a:p>
        </p:txBody>
      </p:sp>
      <p:pic>
        <p:nvPicPr>
          <p:cNvPr id="19459" name="Picture 6" descr="E:\Figures\Labeled\CH25\FG25_05a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295400"/>
            <a:ext cx="8686800" cy="53340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ATP production from Carbohydrates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u="sng" smtClean="0"/>
              <a:t>Electron Transport Chain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A series of Oxidative Phosphorylation reactions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Oxidation = the removal of electrons from a molecule and results in a decrease in the energy content of the molecule. Because most biological reactions involve the loss of hydrogen atoms, they are called dehydrogenation reactions.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Reduction = the opposite of oxidation; the addition of electrons to a molecule, and results in an increase in the energy content of the molecule.</a:t>
            </a:r>
            <a:r>
              <a:rPr lang="en-US" sz="2800" b="1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685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pitchFamily="34" charset="0"/>
              </a:rPr>
              <a:t>Overview of Energy and Metabolism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The food we eat (carbohydrates, lipids,  proteins, and nucleic acids) are our only source of energy for doing the biological work of cells.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All molecules (nutrient molecules included) have stored (potential) energy in the bonds between their atoms.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The energy that runs most biological systems</a:t>
            </a:r>
            <a:r>
              <a:rPr lang="en-US" sz="2400" b="1" smtClean="0">
                <a:latin typeface="Arial" pitchFamily="34" charset="0"/>
              </a:rPr>
              <a:t> on earth comes from solar energy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smtClean="0">
                <a:latin typeface="Arial" pitchFamily="34" charset="0"/>
              </a:rPr>
              <a:t>Plants trap solar energy via the metabolic reactions of photosynthesis by producing these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G25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33475"/>
            <a:ext cx="76295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Overview of Cellular Respiration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ATP production from Carbohydrates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u="sng" smtClean="0"/>
              <a:t>Electron Transport Chain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Substrates required: 	10 NADH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			2 FADH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			6 O2</a:t>
            </a:r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eaLnBrk="1" hangingPunct="1">
              <a:buFontTx/>
              <a:buNone/>
            </a:pPr>
            <a:r>
              <a:rPr lang="en-US" sz="2800" b="1" smtClean="0"/>
              <a:t>Products:			32 ATP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			6 H20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Overview of Electron Transport System</a:t>
            </a:r>
          </a:p>
        </p:txBody>
      </p:sp>
      <p:pic>
        <p:nvPicPr>
          <p:cNvPr id="23555" name="Picture 5" descr="E:\Figures\Labeled\CH25\FG25_06b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249363"/>
            <a:ext cx="7315200" cy="5465762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Summary of ATP Production</a:t>
            </a:r>
          </a:p>
        </p:txBody>
      </p:sp>
      <p:pic>
        <p:nvPicPr>
          <p:cNvPr id="24579" name="Picture 4" descr="E:\MEDIA\1777\177705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447800"/>
            <a:ext cx="7848600" cy="526097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pitchFamily="34" charset="0"/>
              </a:rPr>
              <a:t>Protein Metabolism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latin typeface="Arial" pitchFamily="34" charset="0"/>
              </a:rPr>
              <a:t>Deamination: removal of the amino group (NH2) leaving an acetyl molecule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latin typeface="Arial" pitchFamily="34" charset="0"/>
              </a:rPr>
              <a:t>Transamination:  Adding an amino group to pyruvic acid to produce any of the nonessential amino acids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latin typeface="Arial" pitchFamily="34" charset="0"/>
              </a:rPr>
              <a:t>Protein Synthesis:  Production of protein molecule using an RNA model.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latin typeface="Arial" pitchFamily="34" charset="0"/>
              </a:rPr>
              <a:t>Protein catabolism:  breaking down a protein into individual amino acids.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90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pitchFamily="34" charset="0"/>
              </a:rPr>
              <a:t>Lipid Metabolism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Arial" pitchFamily="34" charset="0"/>
              </a:rPr>
              <a:t>Lipoproteins:  surrounding triglycerides with apoproteins to make them more transportable in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</a:rPr>
              <a:t>Very low-density lipoproteins (VLDL’s)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</a:rPr>
              <a:t>Low-density lipoproteins (LDL’s)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</a:rPr>
              <a:t>High-density lipoproteins (HDL’s)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Arial" pitchFamily="34" charset="0"/>
              </a:rPr>
              <a:t>Lipolysis:  break down lipids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Arial" pitchFamily="34" charset="0"/>
              </a:rPr>
              <a:t>Beta Oxidation:  breaking a fatty acid into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Arial" pitchFamily="34" charset="0"/>
              </a:rPr>
              <a:t>2-carbon compounds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Arial" pitchFamily="34" charset="0"/>
              </a:rPr>
              <a:t>Lipogenesis: formation of lipids from non-lipids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Overview of the Role of the Liver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in Lipid Metabolism</a:t>
            </a:r>
          </a:p>
        </p:txBody>
      </p:sp>
      <p:pic>
        <p:nvPicPr>
          <p:cNvPr id="27651" name="Picture 4" descr="FG25_11b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74813"/>
            <a:ext cx="6629400" cy="5183187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Summary of the Interconnection Between Tissues and Metabolic Reactions</a:t>
            </a:r>
            <a:r>
              <a:rPr lang="en-US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8675" name="Picture 4" descr="17772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444625"/>
            <a:ext cx="7620000" cy="5413375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066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Metabolic Overview: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The Absorptive State</a:t>
            </a:r>
          </a:p>
        </p:txBody>
      </p:sp>
      <p:pic>
        <p:nvPicPr>
          <p:cNvPr id="29699" name="Picture 4" descr="FG25_15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600200"/>
            <a:ext cx="6934200" cy="5202238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066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Metabolic overview: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The Post-Absorptive State</a:t>
            </a:r>
          </a:p>
        </p:txBody>
      </p:sp>
      <p:pic>
        <p:nvPicPr>
          <p:cNvPr id="30723" name="Picture 4" descr="FG25_17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309688"/>
            <a:ext cx="7772400" cy="554831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pitchFamily="34" charset="0"/>
              </a:rPr>
              <a:t>Overview of Energy and Metabolism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/>
              <a:t>Terms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Calorie:  basic unit of measurement of energy in biological system. Indicated by a “c”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In human metabolism, Calorie is really a kilocalorie or 1,000 calories. Indicated by a “C”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This calorie “C” is the amount of energy required to raise the temperature to 1 kg of water 1 degree 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The caloric needs of most organisms is measured as Basal Metabolic Rate (BMR)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pitchFamily="34" charset="0"/>
              </a:rPr>
              <a:t>Overview of Energy and Metabolism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/>
              <a:t>Terms</a:t>
            </a:r>
            <a:endParaRPr 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BMR is the minimum resting energy expenditures by an awake alert person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 Average BMR: 70 C/hr or 1680 C/day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If we assume that average amounts of carbohydrates, lipids and proteins are being catabolized, we can calculate a ratio of 4.825 “C” per liter of O2 consumed.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BMR is influenced by age, gender, physical condition, body weight and genes.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Three Basic Uses of Nutrients Absorbed by the Digestive System</a:t>
            </a:r>
            <a:endParaRPr lang="en-US" sz="3200" smtClean="0">
              <a:solidFill>
                <a:schemeClr val="tx1"/>
              </a:solidFill>
              <a:latin typeface="MS Serif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MS Serif" charset="0"/>
                <a:cs typeface="Times New Roman" pitchFamily="18" charset="0"/>
              </a:rPr>
              <a:t/>
            </a:r>
            <a:br>
              <a:rPr lang="en-US" sz="2800" smtClean="0">
                <a:latin typeface="MS Serif" charset="0"/>
                <a:cs typeface="Times New Roman" pitchFamily="18" charset="0"/>
              </a:rPr>
            </a:b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1. Energy for immediate use by cells to conduct their normal metabolic processes (muscle contraction, secretions, active transport)</a:t>
            </a:r>
            <a:br>
              <a:rPr lang="en-US" sz="2400" b="1" smtClean="0">
                <a:latin typeface="Arial" pitchFamily="34" charset="0"/>
                <a:cs typeface="Times New Roman" pitchFamily="18" charset="0"/>
              </a:rPr>
            </a:br>
            <a:r>
              <a:rPr lang="en-US" sz="2400" b="1" smtClean="0">
                <a:latin typeface="Arial" pitchFamily="34" charset="0"/>
                <a:cs typeface="Times New Roman" pitchFamily="18" charset="0"/>
              </a:rPr>
              <a:t/>
            </a:r>
            <a:br>
              <a:rPr lang="en-US" sz="2400" b="1" smtClean="0">
                <a:latin typeface="Arial" pitchFamily="34" charset="0"/>
                <a:cs typeface="Times New Roman" pitchFamily="18" charset="0"/>
              </a:rPr>
            </a:b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2. Synthesize structural or functional molecules to repair and replace cells.</a:t>
            </a:r>
            <a:br>
              <a:rPr lang="en-US" sz="2400" b="1" smtClean="0">
                <a:latin typeface="Arial" pitchFamily="34" charset="0"/>
                <a:cs typeface="Times New Roman" pitchFamily="18" charset="0"/>
              </a:rPr>
            </a:b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(Mitosis and Cytokinesis)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pitchFamily="34" charset="0"/>
                <a:cs typeface="Times New Roman" pitchFamily="18" charset="0"/>
              </a:rPr>
              <a:t/>
            </a:r>
            <a:br>
              <a:rPr lang="en-US" sz="2400" b="1" smtClean="0">
                <a:latin typeface="Arial" pitchFamily="34" charset="0"/>
                <a:cs typeface="Times New Roman" pitchFamily="18" charset="0"/>
              </a:rPr>
            </a:b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3. Storage as glycogen or fat for later use as energy</a:t>
            </a:r>
            <a:r>
              <a:rPr lang="en-US" sz="280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(nutrient reserves)</a:t>
            </a:r>
            <a:br>
              <a:rPr lang="en-US" sz="2400" b="1" smtClean="0">
                <a:latin typeface="Arial" pitchFamily="34" charset="0"/>
                <a:cs typeface="Times New Roman" pitchFamily="18" charset="0"/>
              </a:rPr>
            </a:br>
            <a:endParaRPr lang="en-US" sz="2400" b="1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ALL Living Things from Bacteria to Humans Conduct METABOLISM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Metabolism is the ability to acquire and use energy from the environment.</a:t>
            </a:r>
            <a:br>
              <a:rPr lang="en-US" sz="2400" b="1" smtClean="0">
                <a:latin typeface="Arial" pitchFamily="34" charset="0"/>
                <a:cs typeface="Times New Roman" pitchFamily="18" charset="0"/>
              </a:rPr>
            </a:br>
            <a:r>
              <a:rPr lang="en-US" sz="2400" b="1" smtClean="0">
                <a:latin typeface="Arial" pitchFamily="34" charset="0"/>
                <a:cs typeface="Times New Roman" pitchFamily="18" charset="0"/>
              </a:rPr>
              <a:t/>
            </a:r>
            <a:br>
              <a:rPr lang="en-US" sz="2400" b="1" smtClean="0">
                <a:latin typeface="Arial" pitchFamily="34" charset="0"/>
                <a:cs typeface="Times New Roman" pitchFamily="18" charset="0"/>
              </a:rPr>
            </a:b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Metabolic processes are all the chemical reactions that occur in cells, tissues, organs, and organ systems.</a:t>
            </a:r>
            <a:br>
              <a:rPr lang="en-US" sz="2400" b="1" smtClean="0">
                <a:latin typeface="Arial" pitchFamily="34" charset="0"/>
                <a:cs typeface="Times New Roman" pitchFamily="18" charset="0"/>
              </a:rPr>
            </a:br>
            <a:r>
              <a:rPr lang="en-US" sz="2400" b="1" smtClean="0">
                <a:latin typeface="Arial" pitchFamily="34" charset="0"/>
                <a:cs typeface="Times New Roman" pitchFamily="18" charset="0"/>
              </a:rPr>
              <a:t/>
            </a:r>
            <a:br>
              <a:rPr lang="en-US" sz="2400" b="1" smtClean="0">
                <a:latin typeface="Arial" pitchFamily="34" charset="0"/>
                <a:cs typeface="Times New Roman" pitchFamily="18" charset="0"/>
              </a:rPr>
            </a:b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Two Kinds of Metabolic Reactions:</a:t>
            </a:r>
            <a:br>
              <a:rPr lang="en-US" sz="2400" b="1" smtClean="0">
                <a:latin typeface="Arial" pitchFamily="34" charset="0"/>
                <a:cs typeface="Times New Roman" pitchFamily="18" charset="0"/>
              </a:rPr>
            </a:br>
            <a:endParaRPr lang="en-US" sz="2400" b="1" smtClean="0">
              <a:latin typeface="Arial" pitchFamily="34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Catabolism = breakdown of large molecules into simple ones to produce energy. (release energy)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latin typeface="Arial" pitchFamily="34" charset="0"/>
                <a:cs typeface="Times New Roman" pitchFamily="18" charset="0"/>
              </a:rPr>
              <a:t>Anabolism = build large molecules from simple molecules.  (requires energy input)</a:t>
            </a:r>
            <a:br>
              <a:rPr lang="en-US" sz="2400" b="1" smtClean="0">
                <a:latin typeface="Arial" pitchFamily="34" charset="0"/>
                <a:cs typeface="Times New Roman" pitchFamily="18" charset="0"/>
              </a:rPr>
            </a:br>
            <a:r>
              <a:rPr lang="en-US" sz="2400" smtClean="0">
                <a:latin typeface="Arial" pitchFamily="34" charset="0"/>
                <a:cs typeface="Times New Roman" pitchFamily="18" charset="0"/>
              </a:rPr>
              <a:t/>
            </a:r>
            <a:br>
              <a:rPr lang="en-US" sz="2400" smtClean="0">
                <a:latin typeface="Arial" pitchFamily="34" charset="0"/>
                <a:cs typeface="Times New Roman" pitchFamily="18" charset="0"/>
              </a:rPr>
            </a:br>
            <a:endParaRPr lang="en-US" sz="2400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Two Basic Kinds of Chemical Reactions found in Biological System</a:t>
            </a:r>
          </a:p>
        </p:txBody>
      </p:sp>
      <p:pic>
        <p:nvPicPr>
          <p:cNvPr id="8195" name="Picture 3" descr="E:\MEDIA\1777\177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23963"/>
            <a:ext cx="853440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90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pitchFamily="34" charset="0"/>
              </a:rPr>
              <a:t>Metabolic Turnover and </a:t>
            </a:r>
            <a:br>
              <a:rPr lang="en-US" sz="3200" b="1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3200" b="1" smtClean="0">
                <a:solidFill>
                  <a:schemeClr val="tx1"/>
                </a:solidFill>
                <a:latin typeface="Arial" pitchFamily="34" charset="0"/>
              </a:rPr>
              <a:t>Cellular ATP Production</a:t>
            </a:r>
          </a:p>
        </p:txBody>
      </p:sp>
      <p:pic>
        <p:nvPicPr>
          <p:cNvPr id="9219" name="Picture 4" descr="FG25_0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54125"/>
            <a:ext cx="7467600" cy="5603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pitchFamily="34" charset="0"/>
              </a:rPr>
              <a:t>Carbohydrate Metabolism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/>
              <a:t>Amino acid synthesis:  Convert </a:t>
            </a:r>
            <a:r>
              <a:rPr lang="en-US" sz="2800" b="1" dirty="0" err="1" smtClean="0"/>
              <a:t>pyruvic</a:t>
            </a:r>
            <a:r>
              <a:rPr lang="en-US" sz="2800" b="1" dirty="0" smtClean="0"/>
              <a:t> acid into an Amino Acid requires a </a:t>
            </a:r>
            <a:r>
              <a:rPr lang="en-US" sz="2800" b="1" dirty="0" err="1" smtClean="0"/>
              <a:t>transamination</a:t>
            </a:r>
            <a:endParaRPr lang="en-US" sz="2800" b="1" dirty="0" smtClean="0"/>
          </a:p>
          <a:p>
            <a:pPr eaLnBrk="1" hangingPunct="1">
              <a:buFontTx/>
              <a:buNone/>
            </a:pPr>
            <a:r>
              <a:rPr lang="en-US" sz="2800" b="1" dirty="0" err="1" smtClean="0"/>
              <a:t>Transamination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Pyruvic</a:t>
            </a:r>
            <a:r>
              <a:rPr lang="en-US" sz="2800" b="1" dirty="0" smtClean="0"/>
              <a:t> Acid + NH3       Amino Acid</a:t>
            </a:r>
          </a:p>
          <a:p>
            <a:pPr eaLnBrk="1" hangingPunct="1">
              <a:buFontTx/>
              <a:buNone/>
            </a:pPr>
            <a:r>
              <a:rPr lang="en-US" sz="2800" b="1" dirty="0" err="1" smtClean="0"/>
              <a:t>Glycogenesis</a:t>
            </a:r>
            <a:r>
              <a:rPr lang="en-US" sz="2800" b="1" dirty="0" smtClean="0"/>
              <a:t>:  glucose             glycogen </a:t>
            </a:r>
          </a:p>
          <a:p>
            <a:pPr eaLnBrk="1" hangingPunct="1">
              <a:buFontTx/>
              <a:buNone/>
            </a:pPr>
            <a:r>
              <a:rPr lang="en-US" sz="2800" b="1" dirty="0" err="1" smtClean="0"/>
              <a:t>Lipogenesis</a:t>
            </a:r>
            <a:r>
              <a:rPr lang="en-US" sz="2800" b="1" dirty="0" smtClean="0"/>
              <a:t>:  glucose		triglyceride</a:t>
            </a:r>
          </a:p>
          <a:p>
            <a:pPr eaLnBrk="1" hangingPunct="1">
              <a:buFontTx/>
              <a:buNone/>
            </a:pPr>
            <a:r>
              <a:rPr lang="en-US" sz="2800" b="1" dirty="0" err="1" smtClean="0"/>
              <a:t>Glycogenolysis</a:t>
            </a:r>
            <a:r>
              <a:rPr lang="en-US" sz="2800" b="1" dirty="0" smtClean="0"/>
              <a:t>:  glycogen             glucose</a:t>
            </a:r>
          </a:p>
          <a:p>
            <a:pPr eaLnBrk="1" hangingPunct="1">
              <a:buFontTx/>
              <a:buNone/>
            </a:pPr>
            <a:r>
              <a:rPr lang="en-US" sz="2800" b="1" dirty="0" err="1" smtClean="0"/>
              <a:t>Gluconeogenesis</a:t>
            </a:r>
            <a:r>
              <a:rPr lang="en-US" sz="2800" b="1" dirty="0" smtClean="0"/>
              <a:t>:  lactic acid, amino acids, or triglycerides		glucose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886200" y="3200400"/>
            <a:ext cx="976313" cy="119063"/>
          </a:xfrm>
          <a:prstGeom prst="rightArrow">
            <a:avLst>
              <a:gd name="adj1" fmla="val 50000"/>
              <a:gd name="adj2" fmla="val 20499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6248400" y="27432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3962400" y="3733800"/>
            <a:ext cx="976313" cy="119063"/>
          </a:xfrm>
          <a:prstGeom prst="rightArrow">
            <a:avLst>
              <a:gd name="adj1" fmla="val 50000"/>
              <a:gd name="adj2" fmla="val 20499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4419600" y="4267200"/>
            <a:ext cx="976313" cy="119063"/>
          </a:xfrm>
          <a:prstGeom prst="rightArrow">
            <a:avLst>
              <a:gd name="adj1" fmla="val 50000"/>
              <a:gd name="adj2" fmla="val 20499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2971800" y="5181600"/>
            <a:ext cx="976313" cy="119063"/>
          </a:xfrm>
          <a:prstGeom prst="rightArrow">
            <a:avLst>
              <a:gd name="adj1" fmla="val 50000"/>
              <a:gd name="adj2" fmla="val 20499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633</Words>
  <Application>Microsoft PowerPoint</Application>
  <PresentationFormat>On-screen Show (4:3)</PresentationFormat>
  <Paragraphs>120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Bio&amp; 242, Human A&amp;P 2 Unit 1/Lecture 5</vt:lpstr>
      <vt:lpstr>Overview of Energy and Metabolism</vt:lpstr>
      <vt:lpstr>Overview of Energy and Metabolism</vt:lpstr>
      <vt:lpstr>Overview of Energy and Metabolism</vt:lpstr>
      <vt:lpstr>Three Basic Uses of Nutrients Absorbed by the Digestive System</vt:lpstr>
      <vt:lpstr>ALL Living Things from Bacteria to Humans Conduct METABOLISM</vt:lpstr>
      <vt:lpstr>Two Basic Kinds of Chemical Reactions found in Biological System</vt:lpstr>
      <vt:lpstr>Metabolic Turnover and  Cellular ATP Production</vt:lpstr>
      <vt:lpstr>Carbohydrate Metabolism</vt:lpstr>
      <vt:lpstr>Summary of Glucose Metabolism</vt:lpstr>
      <vt:lpstr>Summary of Gluconeogenesis</vt:lpstr>
      <vt:lpstr>ATP production from Carbohydrates</vt:lpstr>
      <vt:lpstr>Slide 13</vt:lpstr>
      <vt:lpstr>ATP production from Carbohydrates</vt:lpstr>
      <vt:lpstr>Slide 15</vt:lpstr>
      <vt:lpstr>ATP production from Carbohydrates</vt:lpstr>
      <vt:lpstr>ATP production from Carbohydrates</vt:lpstr>
      <vt:lpstr>Overview of the Kreb’s Cycle</vt:lpstr>
      <vt:lpstr>ATP production from Carbohydrates</vt:lpstr>
      <vt:lpstr>Slide 20</vt:lpstr>
      <vt:lpstr>ATP production from Carbohydrates</vt:lpstr>
      <vt:lpstr>Overview of Electron Transport System</vt:lpstr>
      <vt:lpstr>Summary of ATP Production</vt:lpstr>
      <vt:lpstr>Protein Metabolism</vt:lpstr>
      <vt:lpstr>Lipid Metabolism</vt:lpstr>
      <vt:lpstr>Overview of the Role of the Liver  in Lipid Metabolism</vt:lpstr>
      <vt:lpstr>Summary of the Interconnection Between Tissues and Metabolic Reactions </vt:lpstr>
      <vt:lpstr>Metabolic Overview:  The Absorptive State</vt:lpstr>
      <vt:lpstr>Metabolic overview:  The Post-Absorptive State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Blevins</dc:creator>
  <cp:lastModifiedBy>GaryB</cp:lastModifiedBy>
  <cp:revision>19</cp:revision>
  <dcterms:created xsi:type="dcterms:W3CDTF">2002-01-14T03:55:18Z</dcterms:created>
  <dcterms:modified xsi:type="dcterms:W3CDTF">2009-01-14T18:07:40Z</dcterms:modified>
</cp:coreProperties>
</file>